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329" r:id="rId3"/>
    <p:sldId id="303" r:id="rId4"/>
    <p:sldId id="323" r:id="rId5"/>
    <p:sldId id="305" r:id="rId6"/>
    <p:sldId id="300" r:id="rId7"/>
    <p:sldId id="301" r:id="rId8"/>
    <p:sldId id="295" r:id="rId9"/>
    <p:sldId id="307" r:id="rId10"/>
    <p:sldId id="306" r:id="rId11"/>
    <p:sldId id="317" r:id="rId12"/>
    <p:sldId id="318" r:id="rId13"/>
    <p:sldId id="314" r:id="rId14"/>
    <p:sldId id="313" r:id="rId15"/>
    <p:sldId id="312" r:id="rId16"/>
    <p:sldId id="320" r:id="rId17"/>
    <p:sldId id="315" r:id="rId18"/>
    <p:sldId id="288" r:id="rId19"/>
    <p:sldId id="311" r:id="rId20"/>
    <p:sldId id="316" r:id="rId21"/>
    <p:sldId id="321" r:id="rId22"/>
    <p:sldId id="330" r:id="rId23"/>
    <p:sldId id="332" r:id="rId24"/>
    <p:sldId id="289" r:id="rId25"/>
    <p:sldId id="335" r:id="rId26"/>
    <p:sldId id="337" r:id="rId27"/>
    <p:sldId id="336" r:id="rId28"/>
    <p:sldId id="268" r:id="rId29"/>
    <p:sldId id="279" r:id="rId30"/>
    <p:sldId id="338" r:id="rId31"/>
    <p:sldId id="343" r:id="rId32"/>
    <p:sldId id="339" r:id="rId33"/>
    <p:sldId id="341" r:id="rId34"/>
    <p:sldId id="264" r:id="rId35"/>
    <p:sldId id="266" r:id="rId36"/>
    <p:sldId id="327" r:id="rId37"/>
    <p:sldId id="34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болезни органов дыхания</c:v>
                </c:pt>
                <c:pt idx="1">
                  <c:v>болезни органов кровообращения</c:v>
                </c:pt>
                <c:pt idx="2">
                  <c:v>болезни мочеполовых органов</c:v>
                </c:pt>
                <c:pt idx="3">
                  <c:v>несчастные случаи, травмы,отравления</c:v>
                </c:pt>
                <c:pt idx="4">
                  <c:v>болезни органов пищеварения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 formatCode="0%">
                  <c:v>0.24</c:v>
                </c:pt>
                <c:pt idx="1">
                  <c:v>0.216</c:v>
                </c:pt>
                <c:pt idx="2">
                  <c:v>6.6000000000000003E-2</c:v>
                </c:pt>
                <c:pt idx="3">
                  <c:v>5.2299999999999999E-2</c:v>
                </c:pt>
                <c:pt idx="4">
                  <c:v>5.0999999999999997E-2</c:v>
                </c:pt>
                <c:pt idx="5">
                  <c:v>0.37469999999999998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гастрит</c:v>
                </c:pt>
                <c:pt idx="1">
                  <c:v>заболевания печени</c:v>
                </c:pt>
                <c:pt idx="2">
                  <c:v>язвенная болезнь</c:v>
                </c:pt>
                <c:pt idx="3">
                  <c:v>заболевания желчного пузыря</c:v>
                </c:pt>
                <c:pt idx="4">
                  <c:v>заболевания поджелудочной железы</c:v>
                </c:pt>
                <c:pt idx="5">
                  <c:v>заболевания кишечника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</c:v>
                </c:pt>
                <c:pt idx="1">
                  <c:v>0.06</c:v>
                </c:pt>
                <c:pt idx="2">
                  <c:v>0.16</c:v>
                </c:pt>
                <c:pt idx="3">
                  <c:v>0.24</c:v>
                </c:pt>
                <c:pt idx="4">
                  <c:v>0.15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1383</c:v>
                </c:pt>
                <c:pt idx="1">
                  <c:v>2611</c:v>
                </c:pt>
                <c:pt idx="2">
                  <c:v>4288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гастриты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10481</c:v>
                </c:pt>
                <c:pt idx="1">
                  <c:v>25016</c:v>
                </c:pt>
                <c:pt idx="2">
                  <c:v>45301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18103</c:v>
                </c:pt>
                <c:pt idx="1">
                  <c:v>43753</c:v>
                </c:pt>
                <c:pt idx="2">
                  <c:v>81432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29176"/>
        <c:axId val="273626824"/>
      </c:barChart>
      <c:catAx>
        <c:axId val="273629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626824"/>
        <c:crosses val="autoZero"/>
        <c:auto val="1"/>
        <c:lblAlgn val="ctr"/>
        <c:lblOffset val="100"/>
        <c:noMultiLvlLbl val="0"/>
      </c:catAx>
      <c:valAx>
        <c:axId val="273626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629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1914350449783521"/>
          <c:y val="0.91893310395024164"/>
          <c:w val="0.38649931579065439"/>
          <c:h val="6.76215178984979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00125527787289E-2"/>
          <c:y val="0.15479031966719203"/>
          <c:w val="0.94719987447221277"/>
          <c:h val="0.7104541177908956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нормальная</c:v>
                </c:pt>
                <c:pt idx="1">
                  <c:v>избыточная</c:v>
                </c:pt>
                <c:pt idx="2">
                  <c:v> ожирение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</c:v>
                </c:pt>
                <c:pt idx="1">
                  <c:v>0.6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622904"/>
        <c:axId val="273627216"/>
      </c:barChart>
      <c:catAx>
        <c:axId val="27362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3627216"/>
        <c:crosses val="autoZero"/>
        <c:auto val="1"/>
        <c:lblAlgn val="ctr"/>
        <c:lblOffset val="100"/>
        <c:noMultiLvlLbl val="0"/>
      </c:catAx>
      <c:valAx>
        <c:axId val="27362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362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23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33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75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73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3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0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0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5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2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4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2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1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3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B3D81-AF42-48E3-9EC4-FB98A4343930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DD8EFE-B8A3-4288-A2EA-44E3359CDE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probolezny.ru/ezofagi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255" y="89210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98141" y="5354593"/>
            <a:ext cx="10511481" cy="98854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заболеваний органов пищеварения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лавный гастроэнтеролог Югры назвала основные причины, провоцирующие развитие болезней органов пищеварительной сист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61" y="809071"/>
            <a:ext cx="5485104" cy="439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3044433"/>
              </p:ext>
            </p:extLst>
          </p:nvPr>
        </p:nvGraphicFramePr>
        <p:xfrm>
          <a:off x="1812323" y="799069"/>
          <a:ext cx="8320217" cy="55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497" y="365125"/>
            <a:ext cx="10505302" cy="13153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Заболеваемость органов пищеварения в РФ за 2021-2022 годы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1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органов пищеварения, выявленные в результате профилактических медицинских осмотров и диспансеризации населения в Краснодарском крае за 2021-2023 годы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61317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8021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9433" y="624110"/>
            <a:ext cx="9435180" cy="11726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Симптомы,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свидетельствующие о расстройствах пищеварительной системы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lnSpc>
                <a:spcPct val="100000"/>
              </a:lnSpc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аппетита;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тошнота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рвота;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изжога;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тяжесть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верхней части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живота;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вздутие живота; 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усиленная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отрыжка; 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боли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животе;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нарушения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стула - диарея или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ощущения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переполненности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желудка;</a:t>
            </a:r>
          </a:p>
          <a:p>
            <a:pPr fontAlgn="base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кожные высыпания.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28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99286" y="329515"/>
            <a:ext cx="10019272" cy="8732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 заболеваний органов пищеварительной системы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17" y="1598142"/>
            <a:ext cx="10068696" cy="3359623"/>
          </a:xfrm>
        </p:spPr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sz="6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r>
              <a:rPr lang="ru-RU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 Риск заболевания раком пищеварительной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повышен у мужчин старше 50 лет, риск заболевания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язвенной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болезнью повышен у мужчин в возрасте 20-40 лет, риск 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заболевания желчнокаменной болезнью повышен у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старше 40лет.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</a:t>
            </a:r>
            <a:r>
              <a:rPr lang="ru-RU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 Рак желудка в 2 раза чаще развивается у мужчин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 то время как желчнокаменная болезнь развивается 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3-5 раз чаще у женщин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6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Наследственность</a:t>
            </a:r>
            <a:r>
              <a:rPr lang="ru-RU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 Если у родителей или других 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ближайших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кровных родственников была в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прошлом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язвенная болезнь или рак желудка и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толстого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кишечника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,  риск развития соответствующих 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   заболеваний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увеличивается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9730" y="3558746"/>
            <a:ext cx="9465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s://present5.com/presentation/3/67601790_135973998.pdf-img/67601790_135973998.pdf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92" y="2487827"/>
            <a:ext cx="4750481" cy="35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58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Управляемые факторы риска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3746" y="1680519"/>
            <a:ext cx="10538254" cy="4554109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 Pylori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нфекционные и паразитарные заболевания;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еправильное питание;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лоупотребление алкоголем;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урение;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тресс;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збыточная масса тела;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изкая физическая активность;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есконтрольный прием лекарственных средств.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13314" name="Picture 2" descr="https://gastritinform.ru/wp-content/uploads/2019/06/alkogol-pri-gastrite-poyavleniye-gastrita-iz-za-obzhorst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51" y="1894653"/>
            <a:ext cx="5233176" cy="299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75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Бактерия- </a:t>
            </a:r>
            <a:r>
              <a:rPr lang="en-US" dirty="0" smtClean="0">
                <a:solidFill>
                  <a:srgbClr val="002060"/>
                </a:solidFill>
              </a:rPr>
              <a:t>Helicobacter pylori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059" y="1359243"/>
            <a:ext cx="5494638" cy="41339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бактерия, обитающая в желудке и 12-перстной кишке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РФ являются носителями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Helicobacter pylori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даже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подозревают об этом: бактерия может долгое время никак себя не обнаруживать. Но ферменты, которые она вырабатывает, постепенно активизируют химические процессы, которые повреждают защитный слой слизи на стенках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пищеварения. Это  повышает риск развития язвы желудка и двенадцатиперстной кишки</a:t>
            </a:r>
            <a:r>
              <a:rPr lang="ru-RU" sz="1600" dirty="0" smtClean="0">
                <a:solidFill>
                  <a:srgbClr val="002060"/>
                </a:solidFill>
                <a:latin typeface="Inter"/>
              </a:rPr>
              <a:t>, рака желудка</a:t>
            </a:r>
            <a:r>
              <a:rPr lang="ru-RU" sz="1600" dirty="0" smtClean="0">
                <a:solidFill>
                  <a:srgbClr val="181D21"/>
                </a:solidFill>
                <a:latin typeface="Inter"/>
              </a:rPr>
              <a:t>.</a:t>
            </a:r>
            <a:r>
              <a:rPr lang="ru-RU" sz="1600" dirty="0">
                <a:solidFill>
                  <a:srgbClr val="181D21"/>
                </a:solidFill>
                <a:latin typeface="Inter"/>
              </a:rPr>
              <a:t> </a:t>
            </a:r>
            <a:endParaRPr lang="ru-RU" sz="1600" dirty="0"/>
          </a:p>
          <a:p>
            <a:pPr marL="0" indent="0">
              <a:lnSpc>
                <a:spcPct val="10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avatars.mds.yandex.net/i?id=908d9d3c5ba7e577aba75beccdbeb9ed945016de-848695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54" y="4085967"/>
            <a:ext cx="2998572" cy="19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freepik.com/premium-vector/illustration-of-a-study-of-the-stomach-of-helicobacter-pylori-bacteria-magnifying-glass_313437-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66" y="1376823"/>
            <a:ext cx="3402227" cy="242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1643" y="4036192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вероятные пути передачи бактерии: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фекально-оральный — при несоблюдении мер личной гигиены. Например, если не мыть руки после посещения уборной и перед едой;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орально-оральный — через слюну. Например, через поцелуи или при использовании общих столовых приборов, посуды и зубной щётки</a:t>
            </a:r>
            <a:r>
              <a:rPr lang="ru-RU" dirty="0">
                <a:solidFill>
                  <a:srgbClr val="002060"/>
                </a:solidFill>
                <a:latin typeface="Inter"/>
              </a:rPr>
              <a:t>.</a:t>
            </a:r>
            <a:endParaRPr lang="ru-RU" b="0" i="0" dirty="0">
              <a:solidFill>
                <a:srgbClr val="00206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22307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riumph-tv.ru/wp-content/uploads/astellas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13" y="857523"/>
            <a:ext cx="8657076" cy="47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3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71351" y="288324"/>
            <a:ext cx="9144001" cy="8019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Инфекционные и паразитарные заболевания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08" y="1400432"/>
            <a:ext cx="6895070" cy="39009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Желудочные и кишечные инфекции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общее название заболеваний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проявляются в виде расстройства пищеварения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стула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(понос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запор), болей в животе, изменения аппетита, кожных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высыпаний.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Одновременно могут наблюдаться симптомы общей интоксикации,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повышение температуры. Возбудителями инфекций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ЖКТ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сальмонеллы, стафилококк, кишечная палочка и другие. Наиболее часто встречающиеся инфекционные заболевания ЖКТ – это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ротавирусная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инфекция и пищевая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токсикоинфекция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93277" y="4497858"/>
            <a:ext cx="6919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Паразиты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живущие в желудочно-кишечном тракте, вызывают расстройства пищеварения: понос, запор, снижение аппетита, изменения веса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этом глистные инвазии могут сопровождаться анемией, так как некоторые паразиты питаются кровяными клетками, аллергическими реакциями на вещества, выделяемые паразитами, расстройствами сна (многие паразиты активны ночью и доставляют «хозяину» дискомфорт в это время).</a:t>
            </a:r>
          </a:p>
        </p:txBody>
      </p:sp>
      <p:pic>
        <p:nvPicPr>
          <p:cNvPr id="4100" name="Picture 4" descr="https://avatars.mds.yandex.net/i?id=3d59143f3b1682f95e380f9fc2074952a23ff4c5-1060817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38" y="1869989"/>
            <a:ext cx="3958770" cy="207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da2baa84721a64ca7f8f7f5a361ce561-523193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21" y="3977002"/>
            <a:ext cx="3386696" cy="22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9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179" y="8409149"/>
            <a:ext cx="2767248" cy="458140"/>
          </a:xfrm>
        </p:spPr>
        <p:txBody>
          <a:bodyPr>
            <a:normAutofit/>
          </a:bodyPr>
          <a:lstStyle/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362" y="314408"/>
            <a:ext cx="5766486" cy="206210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base"/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Неправильное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Обилие в рационе жирного и жареного, красного мяса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фастфуда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переизбыток углеводов (особенно простых), копченого и соленого мяса и рыбы, маринадов, консервантов оказывает негативное влияние на слизистую </a:t>
            </a:r>
            <a:r>
              <a:rPr lang="ru-RU" sz="1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желудочно- </a:t>
            </a:r>
            <a:r>
              <a:rPr lang="ru-RU" sz="1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кишечного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тракта, приводит к жировой дистрофии печени.</a:t>
            </a:r>
          </a:p>
          <a:p>
            <a:pPr fontAlgn="base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768" y="3842085"/>
            <a:ext cx="10257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режима питания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завтрака, длительные перерывы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питании (более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4-5 часов).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3663" y="2117557"/>
            <a:ext cx="58152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кофе и газированными напитками. 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кофе содержатся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кислоты, которые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изжогу, раздражение слизистой желудка.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газированных напитках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содержится диоксида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углерода,</a:t>
            </a:r>
          </a:p>
          <a:p>
            <a:pPr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раздражает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стенки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желудка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к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гастрита, язвы.</a:t>
            </a:r>
          </a:p>
          <a:p>
            <a:pPr fontAlgn="base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887" y="4967417"/>
            <a:ext cx="10223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Переедание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При употреблении слишком большого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желудок не в состоянии выработать достаточное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желудочного сока, поэтому пища обрабатывается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усваивается неполноценно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i?id=50974a9d2014b8809465371d4fa9b0f2792006d5-1019979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35" y="827160"/>
            <a:ext cx="3504254" cy="233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entoday.ru/upload/img_cache/de2/de2a3a6aae75f3734bb59d18575696e7_ce_2000x1333x0x170_cropped_1332x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81" y="3544310"/>
            <a:ext cx="3459514" cy="23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6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801" y="162791"/>
            <a:ext cx="8911687" cy="128089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Злоупотребление алкоголем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6778" y="881449"/>
            <a:ext cx="107467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Алкоголь – очень сильный повреждающий агент. Он заметно снижает защитную функцию слизистой ЖКТ, что в итоге приводит к повреждению стенок желудка и кишечника. Как следствие – развиваются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гастрит или язва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Также алкоголь оказывает токсическое действие на печень, где происходит его основной метаболизм. В итоге злоупотреблений может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начаться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гепатит,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цирроз, рак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печени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людей, злоупотребляющих алкоголем, заболеваемость  циррозом в 7 раз чаще, чем у непьющих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развитии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хронического панкреатита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злоупотребление алкоголем является причиной в 40-70%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случаев.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Некачественные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алкогольные напитки содержат различные красители, химические компоненты, избыточное количество сахара, консерванты 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ароматизаторы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Они усиливают пагубное влияние алкоголя на пищеварительную систему.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chasi8.ru/800/600/https/silvanols.by/wp-content/uploads/2017/11/2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silvanols.by/wp-content/uploads/2017/11/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82" y="3295292"/>
            <a:ext cx="9777063" cy="302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53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106" y="557560"/>
            <a:ext cx="8904299" cy="497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пищеварительной системы являются одними из самых распространенных по сравнению с заболеваниями других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статистике число людей с проблемами пищеварения ежегодно увеличивается, достигая в среднем 60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последнее 10-летие в 3 раза увеличилась частота болезней ЖКТ у детей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это может влиять, прежде всего, нездоровое питание, вредные привычки и многочисленные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https://avatars.mds.yandex.net/i?id=443df6cc8fd81eeb1fc938426c27032ba596afba-645859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63" y="3015702"/>
            <a:ext cx="5961985" cy="31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80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854" y="477794"/>
            <a:ext cx="9912178" cy="405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курении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роисходит спазм сосудов желудочно-кишечного тракта, нарушается кровоснабжение, снижается выработка пищеварительных ферментов, что приводит к образованию заболеваниям органов пищеварения. Так,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 пищевода и желудка среди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курильщиков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встречается в четыре раза чаще, чем у некурящих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https://cf.ppt-online.org/files1/slide/b/BiLqyQhVDTskWm0MZu7f1EedJC4ObRnrPKNvHIUzY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20" y="2141836"/>
            <a:ext cx="6870796" cy="38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7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831" y="659027"/>
            <a:ext cx="6128952" cy="374821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организме, испытывающем стресс или нервное перенапряжение, происходит спазм капилляров желудка. Это препятствует выделению слизи, защищающей слизистую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оболочку. Нарушаются процессы секреции и  всасывания в желудочно-кишечном тракте.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Желудочный сок разъедает слизистую и ткань желудка, что приводит к образованию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язвы.  Нарушается баланс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микрофлоры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кишечника и развивается   дисбактериоз.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https://pabliko.ru/files/article_image/2022/06/26/scale_2400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743" y="3303373"/>
            <a:ext cx="3851040" cy="327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12.tgcnt.ru/posts/_0/6e/6e37cd5ac62f7f114535bbeb7713b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08" y="426309"/>
            <a:ext cx="3624646" cy="271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gas-kvas.com/uploads/posts/2023-02/1675320840_gas-kvas-com-p-stress-art-risunok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70" y="3417315"/>
            <a:ext cx="3646642" cy="243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81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98" y="225082"/>
            <a:ext cx="10515600" cy="13255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Бесконтрольный прием лекарственных средств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248" y="1342768"/>
            <a:ext cx="5997147" cy="4530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токсическому поражению печени может привести длительный прием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противотуберкулезных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препаратов,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гормонов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противоаритмических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препаратов для понижения артериального давления.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Частыми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осложнениями при приёме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нестероидных противовоспалительных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препаратов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язвы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желудка,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язвенные поражения всех отделов кишечника. Как следствие этого – кишечные кровотечения, вплоть до перфорации кишки. 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Длительный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антибиотиков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может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к дисбактериозу кишечника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дисфункции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желудка и кишечника, которая проявляется в виде болей и нарушения стула.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Бесконтрольный приём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аскорбиновой кислоты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(витамин С)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вызвать проблемы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поджелудочной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железой.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thumbs.dreamstime.com/b/%D1%82%D0%B0%D0%B1-%D0%B5%D1%82%D0%BA%D0%B8-49746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40" y="1969507"/>
            <a:ext cx="3617356" cy="32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3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8141" y="807309"/>
            <a:ext cx="92510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физическая активность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Недостаток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приводит к слабости и атрофии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мышц брюшной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стенки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снижению тонуса стенок кишечника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ухудшению перистальтики,  снижению кровообращения в органах пищеварения, застойным явлениям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кровеносных сосудах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098" name="Picture 2" descr="https://e7.pngegg.com/pngimages/48/814/png-clipart-physical-activity-childhood-obesity-sedentary-lifestyle-risk-factor-health-toddler-ea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16" y="2248929"/>
            <a:ext cx="5742583" cy="42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792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545" y="1573429"/>
            <a:ext cx="6087763" cy="46379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Избыточный вес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Наиболее сильно избыточный вес влияет на развитие таких заболеваний, как панкреатит, рак желчного пузыря и желчнокаменная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болезнь, снижает моторику кишечника.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стороны органов пищеварения у лиц с избыточной массой тела:</a:t>
            </a:r>
            <a:b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546" y="41288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патология пищевода — у 70%;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толстой кишки — у 68%;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печени и желчевыводящих путей — у 64%.</a:t>
            </a:r>
          </a:p>
        </p:txBody>
      </p:sp>
      <p:pic>
        <p:nvPicPr>
          <p:cNvPr id="3074" name="Picture 2" descr="https://fikiwiki.com/uploads/posts/2022-02/1645045793_49-fikiwiki-com-p-kartinki-ozhirenie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73" y="1688757"/>
            <a:ext cx="4393514" cy="32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1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6892" y="385213"/>
            <a:ext cx="8911687" cy="12808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встречаемости патологии желчевыводящей системы в зависимости от массы тела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2589213" y="2133600"/>
          <a:ext cx="8915400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7100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0216" y="5585253"/>
            <a:ext cx="10571205" cy="438537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России ГЭРБ встречается примерно у 18–46 % взрослых людей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816" y="194534"/>
            <a:ext cx="10538254" cy="3636061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Избыточная </a:t>
            </a:r>
            <a:r>
              <a:rPr lang="ru-RU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масса тела </a:t>
            </a: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</a:rPr>
              <a:t>и ожирение могут служить фактором риска снижения тонуса нижнего </a:t>
            </a:r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пищеводного сфинктера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Гастроэзофагеальная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рефлюксная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болезнь-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118" y="1729946"/>
            <a:ext cx="54204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хроническое заболевание, при котором содержимое желудка и/или двенадцатиперстной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кишки регулярно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забрасывается в пищевод. Такое нарушение сопровождается изжогой, отрыжкой и дискомфортом за грудиной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забросы повреждают слизистую оболочку нижнего отдела пищевода и приводят к </a:t>
            </a: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эзофагиту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(воспалению пищевода), а у части больных развивается пищевода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Барретта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(эпителий пищевода превращается в кишечный эпителий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https://proizjogu.ru/wp-content/uploads/2016/08/gastroezofagealnaya-reflyuksnaya-bolezn-u-de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34" y="1878227"/>
            <a:ext cx="5050301" cy="32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9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941" y="403654"/>
            <a:ext cx="9601671" cy="105444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развития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гастроэзофагеальной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рефлюксной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болезни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065" y="2075937"/>
            <a:ext cx="58241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употребление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трансжиров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шоколада, кофе, концентрированных соков, острых приправ, газированных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повторяющиеся запоры;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систематические стрессы;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наклонном положении туловища;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еременность;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курение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злоупотребление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алкоголем;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ереедание;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грыжа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пищеводного отверстия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диафрагмы;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препаратов антагонистов кальция, антихолинергических, снотворных, НПВП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gastritinform.ru/wp-content/uploads/2021/03/GERB-u-detej-prich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00" y="1853514"/>
            <a:ext cx="5299052" cy="35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0601" y="1819188"/>
            <a:ext cx="1466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жирение;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6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56021" y="2866769"/>
            <a:ext cx="9300519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зжога;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грудиной или в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проекции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мечевидного отростка;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отрыжка воздухом (съеденной пищей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ошнота;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рыгивание;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горечь во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рту;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кота;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осиплость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голоса;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ночной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кашель.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1741" y="1227438"/>
            <a:ext cx="3328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ГЭРБ:</a:t>
            </a:r>
          </a:p>
        </p:txBody>
      </p:sp>
      <p:pic>
        <p:nvPicPr>
          <p:cNvPr id="7172" name="Picture 4" descr="https://avatars.mds.yandex.net/i?id=db738d2c4ac651458b96951a8ce7e4595d3b5ca7-1085962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136" y="2697079"/>
            <a:ext cx="3040706" cy="30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92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8714" y="354227"/>
            <a:ext cx="9588843" cy="7908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заболеваний органов пищеварения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27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0" y="1639281"/>
            <a:ext cx="5525787" cy="32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Расположение кардиального сфинктера"/>
          <p:cNvSpPr>
            <a:spLocks noChangeAspect="1" noChangeArrowheads="1"/>
          </p:cNvSpPr>
          <p:nvPr/>
        </p:nvSpPr>
        <p:spPr bwMode="auto">
          <a:xfrm>
            <a:off x="1210019" y="18161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Расположение кардиального сфинктер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64973" y="1532239"/>
            <a:ext cx="6046573" cy="47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сбалансированное здоровое питание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физической активности;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 массы тела;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управления стрессом;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вредных привычек;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рациональный прием назначенных лекарственных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препаратов;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правил гигиены: мытьё рук перед едой,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безопасное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хранение продуктов и своевременное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использование.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3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337750"/>
            <a:ext cx="9442556" cy="12706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общей заболеваемости взрослого населения в РФ 2021-2022 г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875"/>
              </p:ext>
            </p:extLst>
          </p:nvPr>
        </p:nvGraphicFramePr>
        <p:xfrm>
          <a:off x="691977" y="1021493"/>
          <a:ext cx="10544433" cy="5371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3007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8357" y="172995"/>
            <a:ext cx="10569146" cy="12623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Сбалансированное и регулярное питание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266" y="675503"/>
            <a:ext cx="8913340" cy="61824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переедать! Есть понемногу и часто (от 4 до 6 раз в день), тщательно пережевывая пищу. Разовый объем пищи должен быть 300–500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мл.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аспределять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суточную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энергоценность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пищевого рациона следующим образом: съедать 25% — на завтрак; 15-20% — на 2-й завтрак или полдник; 30-35% — на обед и 20-25% — на ужин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кушайте в одно и то же время;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должна быть чересчур горячей или холодной, еда и напитки полезны в теплом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ограничить употребление острой, соленой, консервированной, копченой, маринованной пищи. Эти продукты активизируют выработку желудочного сока, что ведет к раздражению и поражению слизистых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оболочек. Добавьте в пищу полезные жиры, содержащиеся в оливковом масле, орехах , семечках, жирной рыбе( лосось, сардины ,тунец , скумбрия);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Пищевые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волокна должны присутствовать в меню на постоянной основе. Употребление 400 - 500 грамм овощей и фруктов обеспечит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норму. Полезен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цельнозерновой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хлеб, коричневый рис, чечевица, фасоль;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употребления газированных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напитков;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питьевого режима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 должен употреблять не менее 1,5-2 л воды в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сутки;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Откажитесь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еды всухомятку и фастфудов. Они ухудшают состояние желудка и уничтожают благоприятную микрофлору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кишечника;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стоит есть на ночь. Вечерний прием пищи рекомендован за 2-3 часа до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сна; 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Полезна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щадящая кулинарная обработка – отваривание, приготовление на пару, тушение, запекание. Не рекомендуется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жареная пища;</a:t>
            </a:r>
          </a:p>
          <a:p>
            <a:pPr>
              <a:lnSpc>
                <a:spcPct val="100000"/>
              </a:lnSpc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Проверяйте маркировку продуктов при покупке. Не покупайте еду, содержащую искусственные красители, консерванты, заменители вкуса и аромата. Это снизит количество токсинов, поступающих с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продуктами 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обезопасит организм от проникновения в него болезнетворных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микроорганизмов;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profilaktika-jk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879" y="584887"/>
            <a:ext cx="2264460" cy="132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rs.mds.yandex.net/i?id=8123bb53b8da2cad4cf5ff9645368ceeb5dad5fc-1035475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360" y="2215978"/>
            <a:ext cx="2232337" cy="139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avatars.mds.yandex.net/i?id=68a081236002cc3dbf8e420ce852e8d3e48285bf-1010756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696" y="4129387"/>
            <a:ext cx="2156082" cy="215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00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78" y="461319"/>
            <a:ext cx="10661822" cy="715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               </a:t>
            </a:r>
            <a:r>
              <a:rPr lang="ru-RU" dirty="0" smtClean="0"/>
              <a:t>        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вредных привычек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          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откажитесь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курения. В первые 2-3 месяца не пейте кофе и чай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которые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стимулируют желание закурить. Если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бросить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курить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удается, то: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сократите количество сигарет, которые выкуриваете в день;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заменяйте прием пищи сигаретой;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курите натощак;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пейте кофе после выкуренной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сигареты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ткажитесь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алкоголя полностью или сведите его потребление к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минимуму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Максимальная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безопасная доза употребления алкоголя составляет не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30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 этанола для мужчин и 20 мл для женщин в день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Помните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также, что некачественные алкогольные напитки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содержат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различные красители, химические компоненты,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сахара, консерванты 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ароматизаторы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Все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 вещества пагубно влияют на пищеварительную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https://avatars.mds.yandex.net/i?id=c442c7e017779f11fdb53c132106f0f527a81f0f-105781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614" y="577510"/>
            <a:ext cx="1775814" cy="57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60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7708" y="288324"/>
            <a:ext cx="12177584" cy="13262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Нормализация массы тела и регулярные физические нагрузки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623" y="1268627"/>
            <a:ext cx="10667999" cy="65147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Систематические физические нагрузки повышают углеводный, жировой, и водно-минеральный обмен веществ, увеличивают потребность организма в питательных веществах, стимулируют выделение пищевых соков, активизируют перистальтику кишечника, повышают эффективность процессов пищеварения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avatars.mds.yandex.net/i?id=88e43028995a5f2cbbda17abdee21a9beba18132-946105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66" y="2388973"/>
            <a:ext cx="2841486" cy="39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mg-4.linternaute.com/5lzd9aQvGXQqcRn6HTuSIsM1qo4=/1483x/smart/c5d146ccfafa4bb5aaa70e4e1eb411ad/ccmcms-linternaute/10639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68" y="2362625"/>
            <a:ext cx="2405448" cy="40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7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535" y="285148"/>
            <a:ext cx="6748849" cy="6222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Пищу рекомендуется принимать за 2 часа до тренировки или через 30-40 минут после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нее;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Длительные нагрузки умеренной и средней интенсивности более благоприятны для улучшения   жирового обмена, чем кратковременные, но интенсивные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упражнения;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общая продолжительность физических упражнений - от 30 до 60 минут не реже 3-4 раз в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неделю;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Отлично подойдет спортивная ходьба, бег, медленная езда на велосипеде, плавание, занятия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акваэробикой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подвижные игры на свежем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воздухе;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наиболее важных факторов – правильное дыхание. Для окисления жиров требуется много кислорода. Во время занятий рекомендуется производить максимальный выдох, что дает возможность использовать весь объем легких и активно воздействовать на дыхательную мускулатуру. Включение в комплексы лечебной гимнастики специальных дыхательных упражнений является </a:t>
            </a: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обязательным;</a:t>
            </a:r>
            <a:endParaRPr lang="ru-RU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Помните, что снижение веса должно составлять не более 0,5 кг для женщин и 1 кг для мужчин в неделю.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https://avatars.mds.yandex.net/i?id=51d7271f01f2f04b032d7c915baffe73edbfc81f-848436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550" y="493354"/>
            <a:ext cx="3763320" cy="50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99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54" y="243282"/>
            <a:ext cx="10259735" cy="780175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стресса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434" y="940172"/>
            <a:ext cx="7306812" cy="52431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читесь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спокойно воспринимать любые события в своей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учитесь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позитивному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мышлению;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концентрируйтесь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положительных мыслях и 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воспоминаниях;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занимайтесь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физическими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упражнениями;</a:t>
            </a:r>
          </a:p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расслабляйтесь,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жедневно в течение 10-30 минут занимайтесь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аутогенной тренировкой, медитацией, йогой, дыхательной гимнастикой;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с высоким содержанием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витамина Д;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ребывание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 свежем воздухе рекомендуется всем без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солнечные ванны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(ультрафиолет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поднимает содержание витамина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Д);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занятие любимым хобби;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психологические тренинги, самоанализ, обсуждение проблем с психологом.</a:t>
            </a:r>
          </a:p>
          <a:p>
            <a:endParaRPr lang="ru-RU" sz="1800" dirty="0"/>
          </a:p>
        </p:txBody>
      </p:sp>
      <p:pic>
        <p:nvPicPr>
          <p:cNvPr id="11" name="Picture 2" descr="https://play.divi.express/wp-content/uploads/2019/01/altt-y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67" y="1340143"/>
            <a:ext cx="3212982" cy="42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171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65" y="533494"/>
            <a:ext cx="8911687" cy="1280890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Рациональный прием лекарственных средств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703" y="2059459"/>
            <a:ext cx="9609909" cy="3851763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Прочтите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инструкции, на что влияет то или иное лекарство, и откажитесь от него, если там написано о негативном влиянии на пищеварительную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Принимайте лекарство строго по назначению врача, не занимайтесь самолечением;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Никогда не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принимайте препараты свыше назначенного курса;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приёма антибактериальных препаратов пейте много воды, чтобы избежать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обезвоживания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Избегайте алкоголя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кофеина во время приема лекарственных средств;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принимайте антибиотики, выписанные для кого-то ещё. Ваши инфекционные бактерии могут отличаться от тех, для которых лекарство было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рекомендовано;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Принимайте нестероидные противовоспалительные средства строго после приема пищи и запивайте большим количеством воды;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Строго соблюдайте сроки и условия хранения лекарственных средств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79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855" y="469557"/>
            <a:ext cx="10107826" cy="1861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Важно!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чтобы выявить заболевания желудочно-кишечного тракта на ранней стадии или убедиться в отсутствии злокачественных новообразований желудка и толстой кишки, своевременно проходите диспансеризацию и профилактические осмотры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 осмотра вы получите информацию о факторах риска заболеваний. Вам расскажут, как снизить их влияние на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организм.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avatars.mds.yandex.net/i?id=323f67dffe6752e2881fc45b0095636ab110c9be-90517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1" y="2918937"/>
            <a:ext cx="4703807" cy="31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d9c6e6fedc5391dbef82f1b24dfb5258-567782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79" y="2868009"/>
            <a:ext cx="4760527" cy="315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503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806" y="1161535"/>
            <a:ext cx="8915400" cy="377762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6" name="Picture 6" descr="https://avatars.mds.yandex.net/i?id=661cc2effc77e130197a416e112c74b01c112d19-917344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92" y="2859688"/>
            <a:ext cx="4572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0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216" y="1062683"/>
            <a:ext cx="11664778" cy="42507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Источником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энергии и строительным материалом для организма является пища. Она обеспечивает нас энергией, способствуют бесперебойному функционированию всех органов и систем, доставляет нам белки, углеводы, жиры, витамины и микроэлементы, необходимые для нормальной жизнедеятельности. Огромная роль в этом процессе отводится желудочно-кишечному тракту (ЖКТ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Пища проходит все отделы пищеварительного тракта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– 72 часа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Ротовая полость - 15-20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секунд.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Желудок – 1-10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Тонкий кишечник – 2- 6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Толстая кишка – 24 - 72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воздействием неблагоприятных факторов возникают сбои </a:t>
            </a:r>
            <a:endPara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желудочно-кишечного тракта,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приводящие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различным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заболеваниям.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cf3.ppt-online.org/files3/slide/b/BXFHYWSIVRzcQhN1My8sgxkZbK5P7Eq0uA9mni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70" y="2240693"/>
            <a:ext cx="4447271" cy="33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пищеварительной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168" y="1919415"/>
            <a:ext cx="10620632" cy="4257547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моторная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механическое измельчение и перемешивание пищи; продвижение пищевого комка по пищеварительному тракту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секреторная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выделение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ферментов, пищеварительного сока, желчи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химической обработки пищи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всасывательная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всасывание питательных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(белков,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жиров, углеводов, витаминов и минеральных веществ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ворсинками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тонкого    кишечника и поступление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питательных веществ в кровь и лимфу;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выделительная: выведение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непереваренных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остатков.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3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8461" y="872454"/>
            <a:ext cx="5696200" cy="1702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Пища попадает в ротовую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полость.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она проходит первичную обработку – пережевывается: измельчается при помощи зубов и смачивается слюной, в которой содержатся амилаза и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мальтаза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ферменты, расщепляющие сложные углеводы, крахмал на более простые, легче усваиваемые структуры.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avatars.mds.yandex.net/i?id=dfbae4d175aaf2d96cc5ca5dc0164fb9-437251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03" y="1024229"/>
            <a:ext cx="3372828" cy="25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static.tildacdn.com/tild3731-3533-4931-a461-616439356136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0" y="3241881"/>
            <a:ext cx="5201414" cy="291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1846" y="4328720"/>
            <a:ext cx="60987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Подготовленная таким образом пища превращается в кашицеобразную массу, которая порционно (в виде болюса – пищевого комка) продвигается дальше – через глотку по пищеводу в желудок.</a:t>
            </a:r>
          </a:p>
        </p:txBody>
      </p:sp>
    </p:spTree>
    <p:extLst>
      <p:ext uri="{BB962C8B-B14F-4D97-AF65-F5344CB8AC3E}">
        <p14:creationId xmlns:p14="http://schemas.microsoft.com/office/powerpoint/2010/main" val="235314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3.ppt-online.org/files3/slide/e/EYTWFUPtpfmeG3o08i2lI9Qj6LXDcJsROCKSv4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37" y="463586"/>
            <a:ext cx="5633902" cy="42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3470" y="4852086"/>
            <a:ext cx="80429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норме пища находится в желудке от получаса до двух-трех часов, превращается в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густую жидкость. Затем  под воздействием желудочного сока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 содержит соляную кислоту 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ферменты,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в двенадцатиперстную кишку, где обрабатывается ферментами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поджелудочной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железы, желчью, а потом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поступает в тонкий кишечник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8567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480" y="4036541"/>
            <a:ext cx="769414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кишечнике пищеварительные процессы завершаются. Этому активно содействуют ферменты тонкого кишечника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мальтаза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протеаза,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липаза, </a:t>
            </a:r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лактаза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Базовые нутриенты окончательно расщепляются и всасываются (95% питательных веществ усваиваются именно в тонком кишечнике). На это уходит 1-4 часа. Затем масса перемещается в толстый кишечник и может находиться тут от 10 часов до нескольких суток. В этом отделе ЖКТ всасываются в кровь некоторые 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витамины,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минералы, вода. Все, что не может быть использовано на благо организма, все отходы складируются в толстом кишечнике и периодически выводятся – в процессе дефекации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healthperfect.ru/wp-content/uploads/2020/07/perevarivanie-uglevodov-v-zhk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06" y="224138"/>
            <a:ext cx="5601730" cy="368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1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3028" y="199166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астроэзофагеальная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рефлюксная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болезнь;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астрит;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звенная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болезнь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желудка и 12-ти перстной кишки;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олецистит;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елчнокаменная болезнь;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анкреатит;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олит;</a:t>
            </a:r>
          </a:p>
          <a:p>
            <a:pPr marL="285750" indent="-28575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епатит.</a:t>
            </a:r>
          </a:p>
          <a:p>
            <a:pPr algn="just" fontAlgn="base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6423" y="494270"/>
            <a:ext cx="9758190" cy="14107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распространенные заболевания органов пищеварения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494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1767</TotalTime>
  <Words>1789</Words>
  <Application>Microsoft Office PowerPoint</Application>
  <PresentationFormat>Широкоэкранный</PresentationFormat>
  <Paragraphs>211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Inter</vt:lpstr>
      <vt:lpstr>Wingdings 3</vt:lpstr>
      <vt:lpstr>Легкий дым</vt:lpstr>
      <vt:lpstr> </vt:lpstr>
      <vt:lpstr>Заболевания пищеварительной системы являются одними из самых распространенных по сравнению с заболеваниями других органов. По статистике число людей с проблемами пищеварения ежегодно увеличивается, достигая в среднем 60%. В последнее 10-летие в 3 раза увеличилась частота болезней ЖКТ у детей и подростков. На это может влиять, прежде всего, нездоровое питание, вредные привычки и многочисленные стрессы.</vt:lpstr>
      <vt:lpstr>Структура общей заболеваемости взрослого населения в РФ 2021-2022 г</vt:lpstr>
      <vt:lpstr>Презентация PowerPoint</vt:lpstr>
      <vt:lpstr>Функции пищеварительной системы</vt:lpstr>
      <vt:lpstr>Презентация PowerPoint</vt:lpstr>
      <vt:lpstr>Презентация PowerPoint</vt:lpstr>
      <vt:lpstr>Презентация PowerPoint</vt:lpstr>
      <vt:lpstr>Самые распространенные заболевания органов пищеварения</vt:lpstr>
      <vt:lpstr>             Заболеваемость органов пищеварения в РФ за 2021-2022 годы</vt:lpstr>
      <vt:lpstr>Заболевания органов пищеварения, выявленные в результате профилактических медицинских осмотров и диспансеризации населения в Краснодарском крае за 2021-2023 годы</vt:lpstr>
      <vt:lpstr>   Симптомы, свидетельствующие о расстройствах пищеварительной системы </vt:lpstr>
      <vt:lpstr>Факторы риска заболеваний органов пищеварительной системы</vt:lpstr>
      <vt:lpstr>Управляемые факторы риска:</vt:lpstr>
      <vt:lpstr>Бактерия- Helicobacter pylori</vt:lpstr>
      <vt:lpstr>Презентация PowerPoint</vt:lpstr>
      <vt:lpstr>Инфекционные и паразитарные заболевания</vt:lpstr>
      <vt:lpstr>Презентация PowerPoint</vt:lpstr>
      <vt:lpstr>              Злоупотребление алкоголем  </vt:lpstr>
      <vt:lpstr>Презентация PowerPoint</vt:lpstr>
      <vt:lpstr>Презентация PowerPoint</vt:lpstr>
      <vt:lpstr>                                          Бесконтрольный прием лекарственных средств</vt:lpstr>
      <vt:lpstr>Презентация PowerPoint</vt:lpstr>
      <vt:lpstr>Презентация PowerPoint</vt:lpstr>
      <vt:lpstr>Частота встречаемости патологии желчевыводящей системы в зависимости от массы тела</vt:lpstr>
      <vt:lpstr>      В России ГЭРБ встречается примерно у 18–46 % взрослых людей</vt:lpstr>
      <vt:lpstr>Причины развития гастроэзофагеальной рефлюксной болезни                </vt:lpstr>
      <vt:lpstr>Презентация PowerPoint</vt:lpstr>
      <vt:lpstr>       Профилактика заболеваний органов пищеварения</vt:lpstr>
      <vt:lpstr>Сбалансированное и регулярное питание</vt:lpstr>
      <vt:lpstr>Презентация PowerPoint</vt:lpstr>
      <vt:lpstr>                 Нормализация массы тела и регулярные физические нагрузки</vt:lpstr>
      <vt:lpstr>Презентация PowerPoint</vt:lpstr>
      <vt:lpstr>                    Профилактика стресса</vt:lpstr>
      <vt:lpstr>      Рациональный прием лекарственных средств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Мысышина Марина</dc:creator>
  <cp:lastModifiedBy>Мысышина Марина</cp:lastModifiedBy>
  <cp:revision>182</cp:revision>
  <dcterms:created xsi:type="dcterms:W3CDTF">2023-09-25T11:54:43Z</dcterms:created>
  <dcterms:modified xsi:type="dcterms:W3CDTF">2023-10-17T10:53:37Z</dcterms:modified>
</cp:coreProperties>
</file>